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210 클레이토이" charset="1" panose="02020603020101020101"/>
      <p:regular r:id="rId21"/>
    </p:embeddedFont>
    <p:embeddedFont>
      <p:font typeface="Clear Sans" charset="1" panose="020B0503030202020304"/>
      <p:regular r:id="rId22"/>
    </p:embeddedFont>
    <p:embeddedFont>
      <p:font typeface="Clear Sans Bold" charset="1" panose="020B08030302020203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21064" y="2358245"/>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5" id="5"/>
          <p:cNvSpPr/>
          <p:nvPr/>
        </p:nvSpPr>
        <p:spPr>
          <a:xfrm flipH="false" flipV="false" rot="1667216">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646287" y="5422223"/>
            <a:ext cx="2805478" cy="4619799"/>
          </a:xfrm>
          <a:custGeom>
            <a:avLst/>
            <a:gdLst/>
            <a:ahLst/>
            <a:cxnLst/>
            <a:rect r="r" b="b" t="t" l="l"/>
            <a:pathLst>
              <a:path h="4619799" w="2805478">
                <a:moveTo>
                  <a:pt x="0" y="0"/>
                </a:moveTo>
                <a:lnTo>
                  <a:pt x="2805478" y="0"/>
                </a:lnTo>
                <a:lnTo>
                  <a:pt x="2805478" y="4619798"/>
                </a:lnTo>
                <a:lnTo>
                  <a:pt x="0" y="4619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2552">
            <a:off x="699765" y="676178"/>
            <a:ext cx="3630261" cy="2673192"/>
          </a:xfrm>
          <a:custGeom>
            <a:avLst/>
            <a:gdLst/>
            <a:ahLst/>
            <a:cxnLst/>
            <a:rect r="r" b="b" t="t" l="l"/>
            <a:pathLst>
              <a:path h="2673192" w="3630261">
                <a:moveTo>
                  <a:pt x="0" y="0"/>
                </a:moveTo>
                <a:lnTo>
                  <a:pt x="3630261" y="0"/>
                </a:lnTo>
                <a:lnTo>
                  <a:pt x="3630261" y="2673192"/>
                </a:lnTo>
                <a:lnTo>
                  <a:pt x="0" y="2673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552861" y="2383947"/>
            <a:ext cx="12093426" cy="3038276"/>
          </a:xfrm>
          <a:prstGeom prst="rect">
            <a:avLst/>
          </a:prstGeom>
        </p:spPr>
        <p:txBody>
          <a:bodyPr anchor="t" rtlCol="false" tIns="0" lIns="0" bIns="0" rIns="0">
            <a:spAutoFit/>
          </a:bodyPr>
          <a:lstStyle/>
          <a:p>
            <a:pPr algn="ctr">
              <a:lnSpc>
                <a:spcPts val="11661"/>
              </a:lnSpc>
            </a:pPr>
            <a:r>
              <a:rPr lang="en-US" sz="12021">
                <a:solidFill>
                  <a:srgbClr val="838A6B"/>
                </a:solidFill>
                <a:latin typeface="210 클레이토이"/>
                <a:ea typeface="210 클레이토이"/>
                <a:cs typeface="210 클레이토이"/>
                <a:sym typeface="210 클레이토이"/>
              </a:rPr>
              <a:t>PROFESSIONAL DEVELOPMENT:</a:t>
            </a:r>
          </a:p>
        </p:txBody>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800192" y="5486400"/>
            <a:ext cx="15598764" cy="2015040"/>
          </a:xfrm>
          <a:prstGeom prst="rect">
            <a:avLst/>
          </a:prstGeom>
        </p:spPr>
        <p:txBody>
          <a:bodyPr anchor="t" rtlCol="false" tIns="0" lIns="0" bIns="0" rIns="0">
            <a:spAutoFit/>
          </a:bodyPr>
          <a:lstStyle/>
          <a:p>
            <a:pPr algn="ctr">
              <a:lnSpc>
                <a:spcPts val="15041"/>
              </a:lnSpc>
            </a:pPr>
            <a:r>
              <a:rPr lang="en-US" sz="15506">
                <a:solidFill>
                  <a:srgbClr val="838A6B"/>
                </a:solidFill>
                <a:latin typeface="210 클레이토이"/>
                <a:ea typeface="210 클레이토이"/>
                <a:cs typeface="210 클레이토이"/>
                <a:sym typeface="210 클레이토이"/>
              </a:rPr>
              <a:t>GOAL SETTING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4" id="4"/>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7" id="7"/>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7725595" y="3825767"/>
            <a:ext cx="9090420" cy="3948430"/>
          </a:xfrm>
          <a:prstGeom prst="rect">
            <a:avLst/>
          </a:prstGeom>
        </p:spPr>
        <p:txBody>
          <a:bodyPr anchor="t" rtlCol="false" tIns="0" lIns="0" bIns="0" rIns="0">
            <a:spAutoFit/>
          </a:bodyPr>
          <a:lstStyle/>
          <a:p>
            <a:pPr algn="l">
              <a:lnSpc>
                <a:spcPts val="3920"/>
              </a:lnSpc>
            </a:pPr>
            <a:r>
              <a:rPr lang="en-US" sz="2800" spc="56">
                <a:solidFill>
                  <a:srgbClr val="838A6B"/>
                </a:solidFill>
                <a:latin typeface="Clear Sans"/>
                <a:ea typeface="Clear Sans"/>
                <a:cs typeface="Clear Sans"/>
                <a:sym typeface="Clear Sans"/>
              </a:rPr>
              <a:t>Common obstacles that prevent people from reaching their goals in life include procrastination, fear of failing, lack of time, resources, motivation, and even changing habits. These difficulties frequently result in either delayed success or inability to achieve success in life. But it can also be resolved in a variety of ways such as time-management, accountability partners, resilience, and responsibility.</a:t>
            </a:r>
          </a:p>
        </p:txBody>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7725595" y="2137790"/>
            <a:ext cx="9931904" cy="1717685"/>
          </a:xfrm>
          <a:prstGeom prst="rect">
            <a:avLst/>
          </a:prstGeom>
        </p:spPr>
        <p:txBody>
          <a:bodyPr anchor="t" rtlCol="false" tIns="0" lIns="0" bIns="0" rIns="0">
            <a:spAutoFit/>
          </a:bodyPr>
          <a:lstStyle/>
          <a:p>
            <a:pPr algn="l">
              <a:lnSpc>
                <a:spcPts val="13999"/>
              </a:lnSpc>
            </a:pPr>
            <a:r>
              <a:rPr lang="en-US" sz="9999">
                <a:solidFill>
                  <a:srgbClr val="838A6B"/>
                </a:solidFill>
                <a:latin typeface="210 클레이토이"/>
                <a:ea typeface="210 클레이토이"/>
                <a:cs typeface="210 클레이토이"/>
                <a:sym typeface="210 클레이토이"/>
              </a:rPr>
              <a:t>CHALLENGES:</a:t>
            </a:r>
          </a:p>
        </p:txBody>
      </p:sp>
      <p:pic>
        <p:nvPicPr>
          <p:cNvPr name="Picture 11" id="11"/>
          <p:cNvPicPr>
            <a:picLocks noChangeAspect="true"/>
          </p:cNvPicPr>
          <p:nvPr/>
        </p:nvPicPr>
        <p:blipFill>
          <a:blip r:embed="rId10"/>
          <a:stretch>
            <a:fillRect/>
          </a:stretch>
        </p:blipFill>
        <p:spPr>
          <a:xfrm rot="0">
            <a:off x="437871" y="1746986"/>
            <a:ext cx="7089952" cy="6425791"/>
          </a:xfrm>
          <a:prstGeom prst="rect">
            <a:avLst/>
          </a:prstGeom>
        </p:spPr>
      </p:pic>
    </p:spTree>
  </p:cSld>
  <p:clrMapOvr>
    <a:masterClrMapping/>
  </p:clrMapOvr>
  <p:transition spd="fast">
    <p:cover dir="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526616"/>
            <a:ext cx="15182714" cy="2344414"/>
          </a:xfrm>
          <a:prstGeom prst="rect">
            <a:avLst/>
          </a:prstGeom>
        </p:spPr>
        <p:txBody>
          <a:bodyPr anchor="t" rtlCol="false" tIns="0" lIns="0" bIns="0" rIns="0">
            <a:spAutoFit/>
          </a:bodyPr>
          <a:lstStyle/>
          <a:p>
            <a:pPr algn="ctr">
              <a:lnSpc>
                <a:spcPts val="9380"/>
              </a:lnSpc>
            </a:pPr>
            <a:r>
              <a:rPr lang="en-US" sz="6700">
                <a:solidFill>
                  <a:srgbClr val="838A6B"/>
                </a:solidFill>
                <a:latin typeface="210 클레이토이"/>
                <a:ea typeface="210 클레이토이"/>
                <a:cs typeface="210 클레이토이"/>
                <a:sym typeface="210 클레이토이"/>
              </a:rPr>
              <a:t>EXAMPLE OF PROFESSIONAL DEVELOPMENT GOAL:</a:t>
            </a:r>
          </a:p>
        </p:txBody>
      </p:sp>
      <p:sp>
        <p:nvSpPr>
          <p:cNvPr name="TextBox 11" id="11"/>
          <p:cNvSpPr txBox="true"/>
          <p:nvPr/>
        </p:nvSpPr>
        <p:spPr>
          <a:xfrm rot="0">
            <a:off x="1992361" y="5294778"/>
            <a:ext cx="13704833" cy="2307591"/>
          </a:xfrm>
          <a:prstGeom prst="rect">
            <a:avLst/>
          </a:prstGeom>
        </p:spPr>
        <p:txBody>
          <a:bodyPr anchor="t" rtlCol="false" tIns="0" lIns="0" bIns="0" rIns="0">
            <a:spAutoFit/>
          </a:bodyPr>
          <a:lstStyle/>
          <a:p>
            <a:pPr algn="ctr">
              <a:lnSpc>
                <a:spcPts val="6159"/>
              </a:lnSpc>
            </a:pPr>
            <a:r>
              <a:rPr lang="en-US" sz="4399" spc="87">
                <a:solidFill>
                  <a:srgbClr val="838A6B"/>
                </a:solidFill>
                <a:latin typeface="Clear Sans"/>
                <a:ea typeface="Clear Sans"/>
                <a:cs typeface="Clear Sans"/>
                <a:sym typeface="Clear Sans"/>
              </a:rPr>
              <a:t>“Within six months, I will complete a certification in Project Management and apply learned skills to improve workflow efficiency in my team.”</a:t>
            </a:r>
          </a:p>
        </p:txBody>
      </p:sp>
      <p:sp>
        <p:nvSpPr>
          <p:cNvPr name="Freeform 12" id="12"/>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066167"/>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CONCLUSION</a:t>
            </a:r>
          </a:p>
        </p:txBody>
      </p:sp>
      <p:sp>
        <p:nvSpPr>
          <p:cNvPr name="TextBox 11" id="11"/>
          <p:cNvSpPr txBox="true"/>
          <p:nvPr/>
        </p:nvSpPr>
        <p:spPr>
          <a:xfrm rot="0">
            <a:off x="1992361" y="3667633"/>
            <a:ext cx="15266939" cy="4621530"/>
          </a:xfrm>
          <a:prstGeom prst="rect">
            <a:avLst/>
          </a:prstGeom>
        </p:spPr>
        <p:txBody>
          <a:bodyPr anchor="t" rtlCol="false" tIns="0" lIns="0" bIns="0" rIns="0">
            <a:spAutoFit/>
          </a:bodyPr>
          <a:lstStyle/>
          <a:p>
            <a:pPr algn="just">
              <a:lnSpc>
                <a:spcPts val="4619"/>
              </a:lnSpc>
            </a:pPr>
            <a:r>
              <a:rPr lang="en-US" sz="3299" spc="65">
                <a:solidFill>
                  <a:srgbClr val="838A6B"/>
                </a:solidFill>
                <a:latin typeface="Clear Sans"/>
                <a:ea typeface="Clear Sans"/>
                <a:cs typeface="Clear Sans"/>
                <a:sym typeface="Clear Sans"/>
              </a:rPr>
              <a:t>Goal setting is a vital tool for professional development as it provides direction, motivation, and a clear measure of progress. By establishing short-term and long-term goals, individuals are able to focus on continuous growth, enhance their skills, and align their efforts with their career aspirations. Effective goal setting not only fosters accountability and discipline but also builds confidence as each milestone is achieved. Ultimately, it serves as a roadmap for success, ensuring that professional development remains purposeful, strategic, and sustainable.</a:t>
            </a:r>
          </a:p>
        </p:txBody>
      </p:sp>
      <p:sp>
        <p:nvSpPr>
          <p:cNvPr name="Freeform 12" id="12"/>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1945757"/>
            <a:ext cx="15182714" cy="6561521"/>
          </a:xfrm>
          <a:prstGeom prst="rect">
            <a:avLst/>
          </a:prstGeom>
        </p:spPr>
        <p:txBody>
          <a:bodyPr anchor="t" rtlCol="false" tIns="0" lIns="0" bIns="0" rIns="0">
            <a:spAutoFit/>
          </a:bodyPr>
          <a:lstStyle/>
          <a:p>
            <a:pPr algn="ctr">
              <a:lnSpc>
                <a:spcPts val="26316"/>
              </a:lnSpc>
            </a:pPr>
            <a:r>
              <a:rPr lang="en-US" sz="18797">
                <a:solidFill>
                  <a:srgbClr val="838A6B"/>
                </a:solidFill>
                <a:latin typeface="210 클레이토이"/>
                <a:ea typeface="210 클레이토이"/>
                <a:cs typeface="210 클레이토이"/>
                <a:sym typeface="210 클레이토이"/>
              </a:rPr>
              <a:t>ACTIVITY TIME!!</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398858"/>
            <a:ext cx="15182714" cy="1153789"/>
          </a:xfrm>
          <a:prstGeom prst="rect">
            <a:avLst/>
          </a:prstGeom>
        </p:spPr>
        <p:txBody>
          <a:bodyPr anchor="t" rtlCol="false" tIns="0" lIns="0" bIns="0" rIns="0">
            <a:spAutoFit/>
          </a:bodyPr>
          <a:lstStyle/>
          <a:p>
            <a:pPr algn="ctr">
              <a:lnSpc>
                <a:spcPts val="9380"/>
              </a:lnSpc>
            </a:pPr>
            <a:r>
              <a:rPr lang="en-US" sz="6700">
                <a:solidFill>
                  <a:srgbClr val="838A6B"/>
                </a:solidFill>
                <a:latin typeface="210 클레이토이"/>
                <a:ea typeface="210 클레이토이"/>
                <a:cs typeface="210 클레이토이"/>
                <a:sym typeface="210 클레이토이"/>
              </a:rPr>
              <a:t> QUICK ACITIVITY:</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992361" y="3639058"/>
            <a:ext cx="15266939" cy="4548506"/>
          </a:xfrm>
          <a:prstGeom prst="rect">
            <a:avLst/>
          </a:prstGeom>
        </p:spPr>
        <p:txBody>
          <a:bodyPr anchor="t" rtlCol="false" tIns="0" lIns="0" bIns="0" rIns="0">
            <a:spAutoFit/>
          </a:bodyPr>
          <a:lstStyle/>
          <a:p>
            <a:pPr algn="ctr">
              <a:lnSpc>
                <a:spcPts val="6019"/>
              </a:lnSpc>
            </a:pPr>
            <a:r>
              <a:rPr lang="en-US" sz="4299" spc="85">
                <a:solidFill>
                  <a:srgbClr val="838A6B"/>
                </a:solidFill>
                <a:latin typeface="Clear Sans"/>
                <a:ea typeface="Clear Sans"/>
                <a:cs typeface="Clear Sans"/>
                <a:sym typeface="Clear Sans"/>
              </a:rPr>
              <a:t>With the course you are currently taking, create one short-term goal and one long-term goal that align with the career path you aim to pursue. Be specific and realistic with your goals, and explain briefly how each will help you prepare for your desired profession. You have 10 minutes to finish your activity. Good luck!</a:t>
            </a:r>
          </a:p>
        </p:txBody>
      </p:sp>
    </p:spTree>
  </p:cSld>
  <p:clrMapOvr>
    <a:masterClrMapping/>
  </p:clrMapOvr>
  <p:transition spd="fast">
    <p:cover dir="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21064" y="2358245"/>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5" id="5"/>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9815" y="5272048"/>
            <a:ext cx="2805478" cy="4619799"/>
          </a:xfrm>
          <a:custGeom>
            <a:avLst/>
            <a:gdLst/>
            <a:ahLst/>
            <a:cxnLst/>
            <a:rect r="r" b="b" t="t" l="l"/>
            <a:pathLst>
              <a:path h="4619799" w="2805478">
                <a:moveTo>
                  <a:pt x="0" y="0"/>
                </a:moveTo>
                <a:lnTo>
                  <a:pt x="2805477" y="0"/>
                </a:lnTo>
                <a:lnTo>
                  <a:pt x="2805477" y="4619798"/>
                </a:lnTo>
                <a:lnTo>
                  <a:pt x="0" y="4619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612552">
            <a:off x="1104946" y="730463"/>
            <a:ext cx="3630261" cy="2673192"/>
          </a:xfrm>
          <a:custGeom>
            <a:avLst/>
            <a:gdLst/>
            <a:ahLst/>
            <a:cxnLst/>
            <a:rect r="r" b="b" t="t" l="l"/>
            <a:pathLst>
              <a:path h="2673192" w="3630261">
                <a:moveTo>
                  <a:pt x="0" y="0"/>
                </a:moveTo>
                <a:lnTo>
                  <a:pt x="3630261" y="0"/>
                </a:lnTo>
                <a:lnTo>
                  <a:pt x="3630261" y="2673192"/>
                </a:lnTo>
                <a:lnTo>
                  <a:pt x="0" y="26731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721669" y="3061208"/>
            <a:ext cx="8844662" cy="4768304"/>
          </a:xfrm>
          <a:prstGeom prst="rect">
            <a:avLst/>
          </a:prstGeom>
        </p:spPr>
        <p:txBody>
          <a:bodyPr anchor="t" rtlCol="false" tIns="0" lIns="0" bIns="0" rIns="0">
            <a:spAutoFit/>
          </a:bodyPr>
          <a:lstStyle/>
          <a:p>
            <a:pPr algn="ctr">
              <a:lnSpc>
                <a:spcPts val="18787"/>
              </a:lnSpc>
            </a:pPr>
            <a:r>
              <a:rPr lang="en-US" sz="16057">
                <a:solidFill>
                  <a:srgbClr val="838A6B"/>
                </a:solidFill>
                <a:latin typeface="210 클레이토이"/>
                <a:ea typeface="210 클레이토이"/>
                <a:cs typeface="210 클레이토이"/>
                <a:sym typeface="210 클레이토이"/>
              </a:rPr>
              <a:t>THANK YOU</a:t>
            </a:r>
          </a:p>
        </p:txBody>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83166" y="741520"/>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992549" y="2286835"/>
            <a:ext cx="14303090" cy="1495425"/>
          </a:xfrm>
          <a:prstGeom prst="rect">
            <a:avLst/>
          </a:prstGeom>
        </p:spPr>
        <p:txBody>
          <a:bodyPr anchor="t" rtlCol="false" tIns="0" lIns="0" bIns="0" rIns="0">
            <a:spAutoFit/>
          </a:bodyPr>
          <a:lstStyle/>
          <a:p>
            <a:pPr algn="ctr">
              <a:lnSpc>
                <a:spcPts val="11699"/>
              </a:lnSpc>
            </a:pPr>
            <a:r>
              <a:rPr lang="en-US" sz="9999">
                <a:solidFill>
                  <a:srgbClr val="838A6B"/>
                </a:solidFill>
                <a:latin typeface="210 클레이토이"/>
                <a:ea typeface="210 클레이토이"/>
                <a:cs typeface="210 클레이토이"/>
                <a:sym typeface="210 클레이토이"/>
              </a:rPr>
              <a:t>INTRODUCTION</a:t>
            </a:r>
          </a:p>
        </p:txBody>
      </p:sp>
      <p:sp>
        <p:nvSpPr>
          <p:cNvPr name="Freeform 10" id="10"/>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992361" y="4102510"/>
            <a:ext cx="14303277" cy="4098290"/>
          </a:xfrm>
          <a:prstGeom prst="rect">
            <a:avLst/>
          </a:prstGeom>
        </p:spPr>
        <p:txBody>
          <a:bodyPr anchor="t" rtlCol="false" tIns="0" lIns="0" bIns="0" rIns="0">
            <a:spAutoFit/>
          </a:bodyPr>
          <a:lstStyle/>
          <a:p>
            <a:pPr algn="just">
              <a:lnSpc>
                <a:spcPts val="4060"/>
              </a:lnSpc>
            </a:pPr>
            <a:r>
              <a:rPr lang="en-US" sz="2900" spc="58">
                <a:solidFill>
                  <a:srgbClr val="838A6B"/>
                </a:solidFill>
                <a:latin typeface="Clear Sans"/>
                <a:ea typeface="Clear Sans"/>
                <a:cs typeface="Clear Sans"/>
                <a:sym typeface="Clear Sans"/>
              </a:rPr>
              <a:t>What is Professional Development?</a:t>
            </a:r>
          </a:p>
          <a:p>
            <a:pPr algn="just">
              <a:lnSpc>
                <a:spcPts val="4060"/>
              </a:lnSpc>
            </a:pPr>
          </a:p>
          <a:p>
            <a:pPr algn="just">
              <a:lnSpc>
                <a:spcPts val="4060"/>
              </a:lnSpc>
            </a:pPr>
            <a:r>
              <a:rPr lang="en-US" sz="2900" spc="58">
                <a:solidFill>
                  <a:srgbClr val="838A6B"/>
                </a:solidFill>
                <a:latin typeface="Clear Sans"/>
                <a:ea typeface="Clear Sans"/>
                <a:cs typeface="Clear Sans"/>
                <a:sym typeface="Clear Sans"/>
              </a:rPr>
              <a:t>Professional development is improving yourself through learning and training to advance your career. There are many ways that employees can work on their professional development, such as taking classes, going to workshops or teaching themselves new skills. Professional development can also refer to staying up to date on new trends within your field and applying new practices to your current methods.</a:t>
            </a:r>
          </a:p>
        </p:txBody>
      </p:sp>
      <p:sp>
        <p:nvSpPr>
          <p:cNvPr name="Freeform 12" id="12"/>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grpSp>
        <p:nvGrpSpPr>
          <p:cNvPr name="Group 5" id="5"/>
          <p:cNvGrpSpPr/>
          <p:nvPr/>
        </p:nvGrpSpPr>
        <p:grpSpPr>
          <a:xfrm rot="0">
            <a:off x="12943589" y="2627482"/>
            <a:ext cx="4169540" cy="5519481"/>
            <a:chOff x="0" y="0"/>
            <a:chExt cx="614007" cy="812800"/>
          </a:xfrm>
        </p:grpSpPr>
        <p:sp>
          <p:nvSpPr>
            <p:cNvPr name="Freeform 6" id="6"/>
            <p:cNvSpPr/>
            <p:nvPr/>
          </p:nvSpPr>
          <p:spPr>
            <a:xfrm flipH="false" flipV="false" rot="0">
              <a:off x="0" y="0"/>
              <a:ext cx="614007" cy="812800"/>
            </a:xfrm>
            <a:custGeom>
              <a:avLst/>
              <a:gdLst/>
              <a:ahLst/>
              <a:cxnLst/>
              <a:rect r="r" b="b" t="t" l="l"/>
              <a:pathLst>
                <a:path h="812800" w="614007">
                  <a:moveTo>
                    <a:pt x="42706" y="0"/>
                  </a:moveTo>
                  <a:lnTo>
                    <a:pt x="571301" y="0"/>
                  </a:lnTo>
                  <a:cubicBezTo>
                    <a:pt x="594887" y="0"/>
                    <a:pt x="614007" y="19120"/>
                    <a:pt x="614007" y="42706"/>
                  </a:cubicBezTo>
                  <a:lnTo>
                    <a:pt x="614007" y="770094"/>
                  </a:lnTo>
                  <a:cubicBezTo>
                    <a:pt x="614007" y="781420"/>
                    <a:pt x="609508" y="792283"/>
                    <a:pt x="601499" y="800292"/>
                  </a:cubicBezTo>
                  <a:cubicBezTo>
                    <a:pt x="593490" y="808301"/>
                    <a:pt x="582628" y="812800"/>
                    <a:pt x="571301" y="812800"/>
                  </a:cubicBezTo>
                  <a:lnTo>
                    <a:pt x="42706" y="812800"/>
                  </a:lnTo>
                  <a:cubicBezTo>
                    <a:pt x="31380" y="812800"/>
                    <a:pt x="20517" y="808301"/>
                    <a:pt x="12508" y="800292"/>
                  </a:cubicBezTo>
                  <a:cubicBezTo>
                    <a:pt x="4499" y="792283"/>
                    <a:pt x="0" y="781420"/>
                    <a:pt x="0" y="770094"/>
                  </a:cubicBezTo>
                  <a:lnTo>
                    <a:pt x="0" y="42706"/>
                  </a:lnTo>
                  <a:cubicBezTo>
                    <a:pt x="0" y="31380"/>
                    <a:pt x="4499" y="20517"/>
                    <a:pt x="12508" y="12508"/>
                  </a:cubicBezTo>
                  <a:cubicBezTo>
                    <a:pt x="20517" y="4499"/>
                    <a:pt x="31380" y="0"/>
                    <a:pt x="42706" y="0"/>
                  </a:cubicBezTo>
                  <a:close/>
                </a:path>
              </a:pathLst>
            </a:custGeom>
            <a:blipFill>
              <a:blip r:embed="rId4"/>
              <a:stretch>
                <a:fillRect l="0" t="-6692" r="0" b="-6692"/>
              </a:stretch>
            </a:blipFill>
            <a:ln w="123825" cap="rnd">
              <a:solidFill>
                <a:srgbClr val="838A6B"/>
              </a:solidFill>
              <a:prstDash val="solid"/>
              <a:round/>
            </a:ln>
          </p:spPr>
        </p:sp>
      </p:grpSp>
      <p:sp>
        <p:nvSpPr>
          <p:cNvPr name="Freeform 7" id="7"/>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612552">
            <a:off x="15116308" y="7557448"/>
            <a:ext cx="3199931" cy="2356313"/>
          </a:xfrm>
          <a:custGeom>
            <a:avLst/>
            <a:gdLst/>
            <a:ahLst/>
            <a:cxnLst/>
            <a:rect r="r" b="b" t="t" l="l"/>
            <a:pathLst>
              <a:path h="2356313" w="3199931">
                <a:moveTo>
                  <a:pt x="0" y="0"/>
                </a:moveTo>
                <a:lnTo>
                  <a:pt x="3199931" y="0"/>
                </a:lnTo>
                <a:lnTo>
                  <a:pt x="3199931" y="2356313"/>
                </a:lnTo>
                <a:lnTo>
                  <a:pt x="0" y="23563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2601049"/>
            <a:ext cx="13067425" cy="1409694"/>
          </a:xfrm>
          <a:prstGeom prst="rect">
            <a:avLst/>
          </a:prstGeom>
        </p:spPr>
        <p:txBody>
          <a:bodyPr anchor="t" rtlCol="false" tIns="0" lIns="0" bIns="0" rIns="0">
            <a:spAutoFit/>
          </a:bodyPr>
          <a:lstStyle/>
          <a:p>
            <a:pPr algn="l">
              <a:lnSpc>
                <a:spcPts val="10799"/>
              </a:lnSpc>
            </a:pPr>
            <a:r>
              <a:rPr lang="en-US" sz="9999">
                <a:solidFill>
                  <a:srgbClr val="838A6B"/>
                </a:solidFill>
                <a:latin typeface="210 클레이토이"/>
                <a:ea typeface="210 클레이토이"/>
                <a:cs typeface="210 클레이토이"/>
                <a:sym typeface="210 클레이토이"/>
              </a:rPr>
              <a:t>GOAL SETTING</a:t>
            </a:r>
          </a:p>
        </p:txBody>
      </p:sp>
      <p:sp>
        <p:nvSpPr>
          <p:cNvPr name="TextBox 13" id="13"/>
          <p:cNvSpPr txBox="true"/>
          <p:nvPr/>
        </p:nvSpPr>
        <p:spPr>
          <a:xfrm rot="0">
            <a:off x="1028700" y="4122540"/>
            <a:ext cx="11398862" cy="3583940"/>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838A6B"/>
                </a:solidFill>
                <a:latin typeface="Clear Sans"/>
                <a:ea typeface="Clear Sans"/>
                <a:cs typeface="Clear Sans"/>
                <a:sym typeface="Clear Sans"/>
              </a:rPr>
              <a:t>Goal setting is the strategic process of identifying specific, measurable objectives and creating actionable plans to achieve them within a defined timeframe. It provides direction, purpose, and motivation to individuals and organizations. Whether for personal development, career advancement, or business growth, goals help to clarify what matters most, ensuring focused and efficient progress toward desired outcomes.</a:t>
            </a:r>
          </a:p>
        </p:txBody>
      </p:sp>
    </p:spTree>
  </p:cSld>
  <p:clrMapOvr>
    <a:masterClrMapping/>
  </p:clrMapOvr>
  <p:transition spd="fast">
    <p:cover dir="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768804">
            <a:off x="-1364062" y="8474569"/>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244404" y="7580048"/>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52643" y="2165742"/>
            <a:ext cx="15182714" cy="1460501"/>
          </a:xfrm>
          <a:prstGeom prst="rect">
            <a:avLst/>
          </a:prstGeom>
        </p:spPr>
        <p:txBody>
          <a:bodyPr anchor="t" rtlCol="false" tIns="0" lIns="0" bIns="0" rIns="0">
            <a:spAutoFit/>
          </a:bodyPr>
          <a:lstStyle/>
          <a:p>
            <a:pPr algn="ctr">
              <a:lnSpc>
                <a:spcPts val="11899"/>
              </a:lnSpc>
            </a:pPr>
            <a:r>
              <a:rPr lang="en-US" sz="8499">
                <a:solidFill>
                  <a:srgbClr val="838A6B"/>
                </a:solidFill>
                <a:latin typeface="210 클레이토이"/>
                <a:ea typeface="210 클레이토이"/>
                <a:cs typeface="210 클레이토이"/>
                <a:sym typeface="210 클레이토이"/>
              </a:rPr>
              <a:t>IMPORTANCE OF GOAL SETTING</a:t>
            </a:r>
          </a:p>
        </p:txBody>
      </p:sp>
      <p:sp>
        <p:nvSpPr>
          <p:cNvPr name="Freeform 10" id="10"/>
          <p:cNvSpPr/>
          <p:nvPr/>
        </p:nvSpPr>
        <p:spPr>
          <a:xfrm flipH="false" flipV="false" rot="-1612552">
            <a:off x="120415" y="221484"/>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868822" y="4104746"/>
            <a:ext cx="12277339" cy="3909695"/>
          </a:xfrm>
          <a:prstGeom prst="rect">
            <a:avLst/>
          </a:prstGeom>
        </p:spPr>
        <p:txBody>
          <a:bodyPr anchor="t" rtlCol="false" tIns="0" lIns="0" bIns="0" rIns="0">
            <a:spAutoFit/>
          </a:bodyPr>
          <a:lstStyle/>
          <a:p>
            <a:pPr algn="just">
              <a:lnSpc>
                <a:spcPts val="4479"/>
              </a:lnSpc>
            </a:pPr>
            <a:r>
              <a:rPr lang="en-US" sz="3199">
                <a:solidFill>
                  <a:srgbClr val="838A6B"/>
                </a:solidFill>
                <a:latin typeface="Clear Sans"/>
                <a:ea typeface="Clear Sans"/>
                <a:cs typeface="Clear Sans"/>
                <a:sym typeface="Clear Sans"/>
              </a:rPr>
              <a:t>Goal setting is fundamental for several reasons, as it provides both individuals and organizations with a strategic framework to drive growth and success. Establishing clear goals fosters a sense of direction, enabling decision-making and resource allocation to align with specific targets. It also cultivates motivation by giving people a tangible outcome to strive toward, sustaining their focus and determination.</a:t>
            </a:r>
          </a:p>
        </p:txBody>
      </p:sp>
    </p:spTree>
  </p:cSld>
  <p:clrMapOvr>
    <a:masterClrMapping/>
  </p:clrMapOvr>
  <p:transition spd="fast">
    <p:cover dir="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4083" y="409909"/>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507566"/>
            <a:ext cx="15182714" cy="1318891"/>
          </a:xfrm>
          <a:prstGeom prst="rect">
            <a:avLst/>
          </a:prstGeom>
        </p:spPr>
        <p:txBody>
          <a:bodyPr anchor="t" rtlCol="false" tIns="0" lIns="0" bIns="0" rIns="0">
            <a:spAutoFit/>
          </a:bodyPr>
          <a:lstStyle/>
          <a:p>
            <a:pPr algn="ctr">
              <a:lnSpc>
                <a:spcPts val="10780"/>
              </a:lnSpc>
            </a:pPr>
            <a:r>
              <a:rPr lang="en-US" sz="7700">
                <a:solidFill>
                  <a:srgbClr val="838A6B"/>
                </a:solidFill>
                <a:latin typeface="210 클레이토이"/>
                <a:ea typeface="210 클레이토이"/>
                <a:cs typeface="210 클레이토이"/>
                <a:sym typeface="210 클레이토이"/>
              </a:rPr>
              <a:t>TYPES OF PROFESSIONAL GOALS:</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10009805" y="5426662"/>
            <a:ext cx="6983440" cy="17462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A goal that takes a longer time to accomplish (years or more). It is broader, future-oriented, and often built from short-term goals (e.g., building a successful career).</a:t>
            </a:r>
          </a:p>
        </p:txBody>
      </p:sp>
      <p:sp>
        <p:nvSpPr>
          <p:cNvPr name="TextBox 13" id="13"/>
          <p:cNvSpPr txBox="true"/>
          <p:nvPr/>
        </p:nvSpPr>
        <p:spPr>
          <a:xfrm rot="0">
            <a:off x="1795765" y="4364723"/>
            <a:ext cx="5061899" cy="555310"/>
          </a:xfrm>
          <a:prstGeom prst="rect">
            <a:avLst/>
          </a:prstGeom>
        </p:spPr>
        <p:txBody>
          <a:bodyPr anchor="t" rtlCol="false" tIns="0" lIns="0" bIns="0" rIns="0">
            <a:spAutoFit/>
          </a:bodyPr>
          <a:lstStyle/>
          <a:p>
            <a:pPr algn="l" marL="748851" indent="-374426" lvl="1">
              <a:lnSpc>
                <a:spcPts val="4439"/>
              </a:lnSpc>
              <a:buFont typeface="Arial"/>
              <a:buChar char="•"/>
            </a:pPr>
            <a:r>
              <a:rPr lang="en-US" b="true" sz="3468">
                <a:solidFill>
                  <a:srgbClr val="838A6B"/>
                </a:solidFill>
                <a:latin typeface="Clear Sans Bold"/>
                <a:ea typeface="Clear Sans Bold"/>
                <a:cs typeface="Clear Sans Bold"/>
                <a:sym typeface="Clear Sans Bold"/>
              </a:rPr>
              <a:t>SHORT-TERM GOAL</a:t>
            </a:r>
          </a:p>
        </p:txBody>
      </p:sp>
      <p:sp>
        <p:nvSpPr>
          <p:cNvPr name="TextBox 14" id="14"/>
          <p:cNvSpPr txBox="true"/>
          <p:nvPr/>
        </p:nvSpPr>
        <p:spPr>
          <a:xfrm rot="0">
            <a:off x="10136322" y="4364723"/>
            <a:ext cx="7612285" cy="555310"/>
          </a:xfrm>
          <a:prstGeom prst="rect">
            <a:avLst/>
          </a:prstGeom>
        </p:spPr>
        <p:txBody>
          <a:bodyPr anchor="t" rtlCol="false" tIns="0" lIns="0" bIns="0" rIns="0">
            <a:spAutoFit/>
          </a:bodyPr>
          <a:lstStyle/>
          <a:p>
            <a:pPr algn="l" marL="748851" indent="-374426" lvl="1">
              <a:lnSpc>
                <a:spcPts val="4439"/>
              </a:lnSpc>
              <a:buFont typeface="Arial"/>
              <a:buChar char="•"/>
            </a:pPr>
            <a:r>
              <a:rPr lang="en-US" b="true" sz="3468">
                <a:solidFill>
                  <a:srgbClr val="838A6B"/>
                </a:solidFill>
                <a:latin typeface="Clear Sans Bold"/>
                <a:ea typeface="Clear Sans Bold"/>
                <a:cs typeface="Clear Sans Bold"/>
                <a:sym typeface="Clear Sans Bold"/>
              </a:rPr>
              <a:t>LONG-TERM GOAL</a:t>
            </a:r>
          </a:p>
        </p:txBody>
      </p:sp>
      <p:sp>
        <p:nvSpPr>
          <p:cNvPr name="TextBox 15" id="15"/>
          <p:cNvSpPr txBox="true"/>
          <p:nvPr/>
        </p:nvSpPr>
        <p:spPr>
          <a:xfrm rot="0">
            <a:off x="2160560" y="5426662"/>
            <a:ext cx="6983440" cy="17462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A goal you aim to achieve soon (days, weeks, or months). It is specific, immediate, and helps you make progress (e.g., improving grades this semester).</a:t>
            </a:r>
          </a:p>
        </p:txBody>
      </p:sp>
    </p:spTree>
  </p:cSld>
  <p:clrMapOvr>
    <a:masterClrMapping/>
  </p:clrMapOvr>
  <p:transition spd="fast">
    <p:cover dir="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4083" y="409909"/>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SMART GOAL FRAMEWORK</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552643" y="4177626"/>
            <a:ext cx="14685241" cy="1549757"/>
            <a:chOff x="0" y="0"/>
            <a:chExt cx="19580321" cy="2066342"/>
          </a:xfrm>
        </p:grpSpPr>
        <p:sp>
          <p:nvSpPr>
            <p:cNvPr name="TextBox 13" id="13"/>
            <p:cNvSpPr txBox="true"/>
            <p:nvPr/>
          </p:nvSpPr>
          <p:spPr>
            <a:xfrm rot="0">
              <a:off x="0" y="-38100"/>
              <a:ext cx="5848797" cy="894676"/>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SPECIFICITY</a:t>
              </a:r>
            </a:p>
          </p:txBody>
        </p:sp>
        <p:sp>
          <p:nvSpPr>
            <p:cNvPr name="TextBox 14" id="14"/>
            <p:cNvSpPr txBox="true"/>
            <p:nvPr/>
          </p:nvSpPr>
          <p:spPr>
            <a:xfrm rot="0">
              <a:off x="1193170" y="925459"/>
              <a:ext cx="18387151" cy="1140883"/>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Sp</a:t>
              </a:r>
              <a:r>
                <a:rPr lang="en-US" sz="2500">
                  <a:solidFill>
                    <a:srgbClr val="838A6B"/>
                  </a:solidFill>
                  <a:latin typeface="Clear Sans"/>
                  <a:ea typeface="Clear Sans"/>
                  <a:cs typeface="Clear Sans"/>
                  <a:sym typeface="Clear Sans"/>
                </a:rPr>
                <a:t>ecificity is crucial, as clearly defined goals eliminate ambiguity and help break down larger objectives into manageable tasks.</a:t>
              </a:r>
            </a:p>
          </p:txBody>
        </p:sp>
      </p:grpSp>
      <p:sp>
        <p:nvSpPr>
          <p:cNvPr name="TextBox 15" id="15"/>
          <p:cNvSpPr txBox="true"/>
          <p:nvPr/>
        </p:nvSpPr>
        <p:spPr>
          <a:xfrm rot="0">
            <a:off x="1552643" y="5823162"/>
            <a:ext cx="578222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MEASURABILITY</a:t>
            </a:r>
          </a:p>
        </p:txBody>
      </p:sp>
      <p:sp>
        <p:nvSpPr>
          <p:cNvPr name="TextBox 16" id="16"/>
          <p:cNvSpPr txBox="true"/>
          <p:nvPr/>
        </p:nvSpPr>
        <p:spPr>
          <a:xfrm rot="0">
            <a:off x="2447520" y="6579895"/>
            <a:ext cx="13790363" cy="13081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is another im</a:t>
            </a:r>
            <a:r>
              <a:rPr lang="en-US" sz="2500">
                <a:solidFill>
                  <a:srgbClr val="838A6B"/>
                </a:solidFill>
                <a:latin typeface="Clear Sans"/>
                <a:ea typeface="Clear Sans"/>
                <a:cs typeface="Clear Sans"/>
                <a:sym typeface="Clear Sans"/>
              </a:rPr>
              <a:t>portant </a:t>
            </a:r>
            <a:r>
              <a:rPr lang="en-US" sz="2500">
                <a:solidFill>
                  <a:srgbClr val="838A6B"/>
                </a:solidFill>
                <a:latin typeface="Clear Sans"/>
                <a:ea typeface="Clear Sans"/>
                <a:cs typeface="Clear Sans"/>
                <a:sym typeface="Clear Sans"/>
              </a:rPr>
              <a:t>factor, as measurable criteria make it possible to monitor progress and assess success. Tracking metrics such as revenue growth, lead conversion rates, or customer satisfaction scores ensures that progress is visible and adjustments can be made as needed.</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4083" y="409909"/>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552643" y="2580194"/>
            <a:ext cx="560214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ACHIEVBILITY</a:t>
            </a:r>
          </a:p>
        </p:txBody>
      </p:sp>
      <p:sp>
        <p:nvSpPr>
          <p:cNvPr name="TextBox 12" id="12"/>
          <p:cNvSpPr txBox="true"/>
          <p:nvPr/>
        </p:nvSpPr>
        <p:spPr>
          <a:xfrm rot="0">
            <a:off x="2447520" y="3336023"/>
            <a:ext cx="13790363" cy="13081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is vital to maintaining commitment and motivation. Setting realistic goals that stretch an individual’s or organization’s abilities without overwhelming them keeps teams engaged and driven.</a:t>
            </a:r>
          </a:p>
        </p:txBody>
      </p:sp>
      <p:sp>
        <p:nvSpPr>
          <p:cNvPr name="TextBox 13" id="13"/>
          <p:cNvSpPr txBox="true"/>
          <p:nvPr/>
        </p:nvSpPr>
        <p:spPr>
          <a:xfrm rot="0">
            <a:off x="1552643" y="4655793"/>
            <a:ext cx="578222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RELEVANCE</a:t>
            </a:r>
          </a:p>
        </p:txBody>
      </p:sp>
      <p:sp>
        <p:nvSpPr>
          <p:cNvPr name="TextBox 14" id="14"/>
          <p:cNvSpPr txBox="true"/>
          <p:nvPr/>
        </p:nvSpPr>
        <p:spPr>
          <a:xfrm rot="0">
            <a:off x="2447520" y="5412525"/>
            <a:ext cx="13790363" cy="8699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ensures th</a:t>
            </a:r>
            <a:r>
              <a:rPr lang="en-US" sz="2500">
                <a:solidFill>
                  <a:srgbClr val="838A6B"/>
                </a:solidFill>
                <a:latin typeface="Clear Sans"/>
                <a:ea typeface="Clear Sans"/>
                <a:cs typeface="Clear Sans"/>
                <a:sym typeface="Clear Sans"/>
              </a:rPr>
              <a:t>at g</a:t>
            </a:r>
            <a:r>
              <a:rPr lang="en-US" sz="2500">
                <a:solidFill>
                  <a:srgbClr val="838A6B"/>
                </a:solidFill>
                <a:latin typeface="Clear Sans"/>
                <a:ea typeface="Clear Sans"/>
                <a:cs typeface="Clear Sans"/>
                <a:sym typeface="Clear Sans"/>
              </a:rPr>
              <a:t>oals align with broader personal or organizational objectives. This connection maintains focus and reinforces the importance of achieving each goal.</a:t>
            </a:r>
          </a:p>
        </p:txBody>
      </p:sp>
      <p:sp>
        <p:nvSpPr>
          <p:cNvPr name="TextBox 15" id="15"/>
          <p:cNvSpPr txBox="true"/>
          <p:nvPr/>
        </p:nvSpPr>
        <p:spPr>
          <a:xfrm rot="0">
            <a:off x="1552643" y="6463450"/>
            <a:ext cx="578222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TIMELINESS</a:t>
            </a:r>
          </a:p>
        </p:txBody>
      </p:sp>
      <p:sp>
        <p:nvSpPr>
          <p:cNvPr name="TextBox 16" id="16"/>
          <p:cNvSpPr txBox="true"/>
          <p:nvPr/>
        </p:nvSpPr>
        <p:spPr>
          <a:xfrm rot="0">
            <a:off x="2447520" y="7220182"/>
            <a:ext cx="13790363" cy="8699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est</a:t>
            </a:r>
            <a:r>
              <a:rPr lang="en-US" sz="2500">
                <a:solidFill>
                  <a:srgbClr val="838A6B"/>
                </a:solidFill>
                <a:latin typeface="Clear Sans"/>
                <a:ea typeface="Clear Sans"/>
                <a:cs typeface="Clear Sans"/>
                <a:sym typeface="Clear Sans"/>
              </a:rPr>
              <a:t>ab</a:t>
            </a:r>
            <a:r>
              <a:rPr lang="en-US" sz="2500">
                <a:solidFill>
                  <a:srgbClr val="838A6B"/>
                </a:solidFill>
                <a:latin typeface="Clear Sans"/>
                <a:ea typeface="Clear Sans"/>
                <a:cs typeface="Clear Sans"/>
                <a:sym typeface="Clear Sans"/>
              </a:rPr>
              <a:t>lishes deadlines that create a sense of urgency and a clear timeline for completion. With a definitive end date, teams are motivated to act promptly and deliver results efficiently.</a:t>
            </a:r>
          </a:p>
        </p:txBody>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4083" y="409909"/>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552643" y="2459941"/>
            <a:ext cx="15182714" cy="1717685"/>
          </a:xfrm>
          <a:prstGeom prst="rect">
            <a:avLst/>
          </a:prstGeom>
        </p:spPr>
        <p:txBody>
          <a:bodyPr anchor="t" rtlCol="false" tIns="0" lIns="0" bIns="0" rIns="0">
            <a:spAutoFit/>
          </a:bodyPr>
          <a:lstStyle/>
          <a:p>
            <a:pPr algn="ctr">
              <a:lnSpc>
                <a:spcPts val="13999"/>
              </a:lnSpc>
            </a:pPr>
            <a:r>
              <a:rPr lang="en-US" sz="9999">
                <a:solidFill>
                  <a:srgbClr val="838A6B"/>
                </a:solidFill>
                <a:latin typeface="210 클레이토이"/>
                <a:ea typeface="210 클레이토이"/>
                <a:cs typeface="210 클레이토이"/>
                <a:sym typeface="210 클레이토이"/>
              </a:rPr>
              <a:t>GOAL SETTING PROCESS:</a:t>
            </a:r>
          </a:p>
        </p:txBody>
      </p:sp>
      <p:sp>
        <p:nvSpPr>
          <p:cNvPr name="Freeform 11" id="11"/>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552643" y="4396701"/>
            <a:ext cx="14685241" cy="1549757"/>
            <a:chOff x="0" y="0"/>
            <a:chExt cx="19580321" cy="2066342"/>
          </a:xfrm>
        </p:grpSpPr>
        <p:sp>
          <p:nvSpPr>
            <p:cNvPr name="TextBox 13" id="13"/>
            <p:cNvSpPr txBox="true"/>
            <p:nvPr/>
          </p:nvSpPr>
          <p:spPr>
            <a:xfrm rot="0">
              <a:off x="0" y="-38100"/>
              <a:ext cx="11728092" cy="894676"/>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IDENTIFY THE OBJECTIVES</a:t>
              </a:r>
            </a:p>
          </p:txBody>
        </p:sp>
        <p:sp>
          <p:nvSpPr>
            <p:cNvPr name="TextBox 14" id="14"/>
            <p:cNvSpPr txBox="true"/>
            <p:nvPr/>
          </p:nvSpPr>
          <p:spPr>
            <a:xfrm rot="0">
              <a:off x="1193170" y="925459"/>
              <a:ext cx="18387151" cy="1140883"/>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Star</a:t>
              </a:r>
              <a:r>
                <a:rPr lang="en-US" sz="2500">
                  <a:solidFill>
                    <a:srgbClr val="838A6B"/>
                  </a:solidFill>
                  <a:latin typeface="Clear Sans"/>
                  <a:ea typeface="Clear Sans"/>
                  <a:cs typeface="Clear Sans"/>
                  <a:sym typeface="Clear Sans"/>
                </a:rPr>
                <a:t>t by defining a clear and meaningful goal that aligns with your personal or organizational priorities.</a:t>
              </a:r>
            </a:p>
          </p:txBody>
        </p:sp>
      </p:grpSp>
      <p:grpSp>
        <p:nvGrpSpPr>
          <p:cNvPr name="Group 15" id="15"/>
          <p:cNvGrpSpPr/>
          <p:nvPr/>
        </p:nvGrpSpPr>
        <p:grpSpPr>
          <a:xfrm rot="0">
            <a:off x="1552643" y="6425859"/>
            <a:ext cx="14685241" cy="1588582"/>
            <a:chOff x="0" y="0"/>
            <a:chExt cx="19580321" cy="2118109"/>
          </a:xfrm>
        </p:grpSpPr>
        <p:sp>
          <p:nvSpPr>
            <p:cNvPr name="TextBox 16" id="16"/>
            <p:cNvSpPr txBox="true"/>
            <p:nvPr/>
          </p:nvSpPr>
          <p:spPr>
            <a:xfrm rot="0">
              <a:off x="0" y="-38100"/>
              <a:ext cx="7709627" cy="894676"/>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BREAK IT DOWN</a:t>
              </a:r>
            </a:p>
          </p:txBody>
        </p:sp>
        <p:sp>
          <p:nvSpPr>
            <p:cNvPr name="TextBox 17" id="17"/>
            <p:cNvSpPr txBox="true"/>
            <p:nvPr/>
          </p:nvSpPr>
          <p:spPr>
            <a:xfrm rot="0">
              <a:off x="1193170" y="977226"/>
              <a:ext cx="18387151" cy="1140883"/>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Divide the larger g</a:t>
              </a:r>
              <a:r>
                <a:rPr lang="en-US" sz="2500">
                  <a:solidFill>
                    <a:srgbClr val="838A6B"/>
                  </a:solidFill>
                  <a:latin typeface="Clear Sans"/>
                  <a:ea typeface="Clear Sans"/>
                  <a:cs typeface="Clear Sans"/>
                  <a:sym typeface="Clear Sans"/>
                </a:rPr>
                <a:t>oal into m</a:t>
              </a:r>
              <a:r>
                <a:rPr lang="en-US" sz="2500">
                  <a:solidFill>
                    <a:srgbClr val="838A6B"/>
                  </a:solidFill>
                  <a:latin typeface="Clear Sans"/>
                  <a:ea typeface="Clear Sans"/>
                  <a:cs typeface="Clear Sans"/>
                  <a:sym typeface="Clear Sans"/>
                </a:rPr>
                <a:t>anageable tasks or milestones. This segmentation allows you to handle what might seem like an overwhelming objective in smaller, achievable steps.</a:t>
              </a:r>
            </a:p>
          </p:txBody>
        </p:sp>
      </p:gr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333" r="0" b="-2333"/>
            </a:stretch>
          </a:blipFill>
        </p:spPr>
      </p:sp>
      <p:sp>
        <p:nvSpPr>
          <p:cNvPr name="Freeform 3" id="3"/>
          <p:cNvSpPr/>
          <p:nvPr/>
        </p:nvSpPr>
        <p:spPr>
          <a:xfrm flipH="false" flipV="false" rot="5013978">
            <a:off x="2924916" y="-12646803"/>
            <a:ext cx="11357020" cy="20649126"/>
          </a:xfrm>
          <a:custGeom>
            <a:avLst/>
            <a:gdLst/>
            <a:ahLst/>
            <a:cxnLst/>
            <a:rect r="r" b="b" t="t" l="l"/>
            <a:pathLst>
              <a:path h="20649126" w="11357020">
                <a:moveTo>
                  <a:pt x="0" y="0"/>
                </a:moveTo>
                <a:lnTo>
                  <a:pt x="11357020" y="0"/>
                </a:lnTo>
                <a:lnTo>
                  <a:pt x="11357020" y="20649126"/>
                </a:lnTo>
                <a:lnTo>
                  <a:pt x="0" y="20649126"/>
                </a:lnTo>
                <a:lnTo>
                  <a:pt x="0" y="0"/>
                </a:lnTo>
                <a:close/>
              </a:path>
            </a:pathLst>
          </a:custGeom>
          <a:blipFill>
            <a:blip r:embed="rId3"/>
            <a:stretch>
              <a:fillRect l="0" t="0" r="0" b="0"/>
            </a:stretch>
          </a:blipFill>
        </p:spPr>
      </p:sp>
      <p:sp>
        <p:nvSpPr>
          <p:cNvPr name="Freeform 4" id="4"/>
          <p:cNvSpPr/>
          <p:nvPr/>
        </p:nvSpPr>
        <p:spPr>
          <a:xfrm flipH="false" flipV="false" rot="-5774655">
            <a:off x="3943839" y="2608765"/>
            <a:ext cx="11357020" cy="20649126"/>
          </a:xfrm>
          <a:custGeom>
            <a:avLst/>
            <a:gdLst/>
            <a:ahLst/>
            <a:cxnLst/>
            <a:rect r="r" b="b" t="t" l="l"/>
            <a:pathLst>
              <a:path h="20649126" w="11357020">
                <a:moveTo>
                  <a:pt x="0" y="0"/>
                </a:moveTo>
                <a:lnTo>
                  <a:pt x="11357020" y="0"/>
                </a:lnTo>
                <a:lnTo>
                  <a:pt x="11357020" y="20649127"/>
                </a:lnTo>
                <a:lnTo>
                  <a:pt x="0" y="20649127"/>
                </a:lnTo>
                <a:lnTo>
                  <a:pt x="0" y="0"/>
                </a:lnTo>
                <a:close/>
              </a:path>
            </a:pathLst>
          </a:custGeom>
          <a:blipFill>
            <a:blip r:embed="rId3"/>
            <a:stretch>
              <a:fillRect l="0" t="0" r="0" b="0"/>
            </a:stretch>
          </a:blipFill>
        </p:spPr>
      </p:sp>
      <p:sp>
        <p:nvSpPr>
          <p:cNvPr name="Freeform 5" id="5"/>
          <p:cNvSpPr/>
          <p:nvPr/>
        </p:nvSpPr>
        <p:spPr>
          <a:xfrm flipH="false" flipV="false" rot="1302440">
            <a:off x="-1419919" y="8703867"/>
            <a:ext cx="6824561" cy="4529027"/>
          </a:xfrm>
          <a:custGeom>
            <a:avLst/>
            <a:gdLst/>
            <a:ahLst/>
            <a:cxnLst/>
            <a:rect r="r" b="b" t="t" l="l"/>
            <a:pathLst>
              <a:path h="4529027" w="6824561">
                <a:moveTo>
                  <a:pt x="0" y="0"/>
                </a:moveTo>
                <a:lnTo>
                  <a:pt x="6824561" y="0"/>
                </a:lnTo>
                <a:lnTo>
                  <a:pt x="6824561" y="4529027"/>
                </a:lnTo>
                <a:lnTo>
                  <a:pt x="0" y="4529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9753">
            <a:off x="-487404" y="7809346"/>
            <a:ext cx="2546208" cy="5859475"/>
          </a:xfrm>
          <a:custGeom>
            <a:avLst/>
            <a:gdLst/>
            <a:ahLst/>
            <a:cxnLst/>
            <a:rect r="r" b="b" t="t" l="l"/>
            <a:pathLst>
              <a:path h="5859475" w="2546208">
                <a:moveTo>
                  <a:pt x="0" y="0"/>
                </a:moveTo>
                <a:lnTo>
                  <a:pt x="2546208" y="0"/>
                </a:lnTo>
                <a:lnTo>
                  <a:pt x="2546208" y="5859474"/>
                </a:lnTo>
                <a:lnTo>
                  <a:pt x="0" y="58594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12552">
            <a:off x="-64083" y="41759"/>
            <a:ext cx="3233451" cy="2380996"/>
          </a:xfrm>
          <a:custGeom>
            <a:avLst/>
            <a:gdLst/>
            <a:ahLst/>
            <a:cxnLst/>
            <a:rect r="r" b="b" t="t" l="l"/>
            <a:pathLst>
              <a:path h="2380996" w="3233451">
                <a:moveTo>
                  <a:pt x="0" y="0"/>
                </a:moveTo>
                <a:lnTo>
                  <a:pt x="3233451" y="0"/>
                </a:lnTo>
                <a:lnTo>
                  <a:pt x="3233451" y="2380996"/>
                </a:lnTo>
                <a:lnTo>
                  <a:pt x="0" y="23809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19043">
            <a:off x="13918368" y="-3074063"/>
            <a:ext cx="6149754" cy="4919803"/>
          </a:xfrm>
          <a:custGeom>
            <a:avLst/>
            <a:gdLst/>
            <a:ahLst/>
            <a:cxnLst/>
            <a:rect r="r" b="b" t="t" l="l"/>
            <a:pathLst>
              <a:path h="4919803" w="6149754">
                <a:moveTo>
                  <a:pt x="0" y="0"/>
                </a:moveTo>
                <a:lnTo>
                  <a:pt x="6149754" y="0"/>
                </a:lnTo>
                <a:lnTo>
                  <a:pt x="6149754" y="4919803"/>
                </a:lnTo>
                <a:lnTo>
                  <a:pt x="0" y="4919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true" rot="2533712">
            <a:off x="16784798" y="-2929737"/>
            <a:ext cx="2546208" cy="5859475"/>
          </a:xfrm>
          <a:custGeom>
            <a:avLst/>
            <a:gdLst/>
            <a:ahLst/>
            <a:cxnLst/>
            <a:rect r="r" b="b" t="t" l="l"/>
            <a:pathLst>
              <a:path h="5859475" w="2546208">
                <a:moveTo>
                  <a:pt x="0" y="5859474"/>
                </a:moveTo>
                <a:lnTo>
                  <a:pt x="2546208" y="5859474"/>
                </a:lnTo>
                <a:lnTo>
                  <a:pt x="2546208" y="0"/>
                </a:lnTo>
                <a:lnTo>
                  <a:pt x="0" y="0"/>
                </a:lnTo>
                <a:lnTo>
                  <a:pt x="0" y="58594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237884" y="8014441"/>
            <a:ext cx="1510723" cy="2487717"/>
          </a:xfrm>
          <a:custGeom>
            <a:avLst/>
            <a:gdLst/>
            <a:ahLst/>
            <a:cxnLst/>
            <a:rect r="r" b="b" t="t" l="l"/>
            <a:pathLst>
              <a:path h="2487717" w="1510723">
                <a:moveTo>
                  <a:pt x="0" y="0"/>
                </a:moveTo>
                <a:lnTo>
                  <a:pt x="1510723" y="0"/>
                </a:lnTo>
                <a:lnTo>
                  <a:pt x="1510723" y="2487718"/>
                </a:lnTo>
                <a:lnTo>
                  <a:pt x="0" y="24877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552643" y="2344490"/>
            <a:ext cx="560214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DEVELOP A PLAN</a:t>
            </a:r>
          </a:p>
        </p:txBody>
      </p:sp>
      <p:sp>
        <p:nvSpPr>
          <p:cNvPr name="TextBox 12" id="12"/>
          <p:cNvSpPr txBox="true"/>
          <p:nvPr/>
        </p:nvSpPr>
        <p:spPr>
          <a:xfrm rot="0">
            <a:off x="2447520" y="2967872"/>
            <a:ext cx="13790363" cy="8699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Create an action plan that details the steps, resources, and support required to reach each milestone.</a:t>
            </a:r>
          </a:p>
        </p:txBody>
      </p:sp>
      <p:grpSp>
        <p:nvGrpSpPr>
          <p:cNvPr name="Group 13" id="13"/>
          <p:cNvGrpSpPr/>
          <p:nvPr/>
        </p:nvGrpSpPr>
        <p:grpSpPr>
          <a:xfrm rot="0">
            <a:off x="1552643" y="3993068"/>
            <a:ext cx="14685241" cy="1150432"/>
            <a:chOff x="0" y="0"/>
            <a:chExt cx="19580321" cy="1533909"/>
          </a:xfrm>
        </p:grpSpPr>
        <p:sp>
          <p:nvSpPr>
            <p:cNvPr name="TextBox 14" id="14"/>
            <p:cNvSpPr txBox="true"/>
            <p:nvPr/>
          </p:nvSpPr>
          <p:spPr>
            <a:xfrm rot="0">
              <a:off x="0" y="-38100"/>
              <a:ext cx="7709627" cy="894676"/>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SET DEADLINES</a:t>
              </a:r>
            </a:p>
          </p:txBody>
        </p:sp>
        <p:sp>
          <p:nvSpPr>
            <p:cNvPr name="TextBox 15" id="15"/>
            <p:cNvSpPr txBox="true"/>
            <p:nvPr/>
          </p:nvSpPr>
          <p:spPr>
            <a:xfrm rot="0">
              <a:off x="1193170" y="977226"/>
              <a:ext cx="18387151" cy="556683"/>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 Assign timelines to each task and milestone to promote urgency and prioritize activities.</a:t>
              </a:r>
            </a:p>
          </p:txBody>
        </p:sp>
      </p:grpSp>
      <p:sp>
        <p:nvSpPr>
          <p:cNvPr name="TextBox 16" id="16"/>
          <p:cNvSpPr txBox="true"/>
          <p:nvPr/>
        </p:nvSpPr>
        <p:spPr>
          <a:xfrm rot="0">
            <a:off x="1552643" y="5257800"/>
            <a:ext cx="5782220"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TRACK PROGRESS</a:t>
            </a:r>
          </a:p>
        </p:txBody>
      </p:sp>
      <p:sp>
        <p:nvSpPr>
          <p:cNvPr name="TextBox 17" id="17"/>
          <p:cNvSpPr txBox="true"/>
          <p:nvPr/>
        </p:nvSpPr>
        <p:spPr>
          <a:xfrm rot="0">
            <a:off x="2447520" y="6014532"/>
            <a:ext cx="13790363" cy="86995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Regularly monitor performance against each milestone. Tracking helps identify what’s working well and what might need adjustments.</a:t>
            </a:r>
          </a:p>
        </p:txBody>
      </p:sp>
      <p:sp>
        <p:nvSpPr>
          <p:cNvPr name="TextBox 18" id="18"/>
          <p:cNvSpPr txBox="true"/>
          <p:nvPr/>
        </p:nvSpPr>
        <p:spPr>
          <a:xfrm rot="0">
            <a:off x="1552643" y="6921836"/>
            <a:ext cx="8069706" cy="680532"/>
          </a:xfrm>
          <a:prstGeom prst="rect">
            <a:avLst/>
          </a:prstGeom>
        </p:spPr>
        <p:txBody>
          <a:bodyPr anchor="t" rtlCol="false" tIns="0" lIns="0" bIns="0" rIns="0">
            <a:spAutoFit/>
          </a:bodyPr>
          <a:lstStyle/>
          <a:p>
            <a:pPr algn="l" marL="921567" indent="-460783" lvl="1">
              <a:lnSpc>
                <a:spcPts val="5463"/>
              </a:lnSpc>
              <a:buFont typeface="Arial"/>
              <a:buChar char="•"/>
            </a:pPr>
            <a:r>
              <a:rPr lang="en-US" b="true" sz="4268">
                <a:solidFill>
                  <a:srgbClr val="838A6B"/>
                </a:solidFill>
                <a:latin typeface="Clear Sans Bold"/>
                <a:ea typeface="Clear Sans Bold"/>
                <a:cs typeface="Clear Sans Bold"/>
                <a:sym typeface="Clear Sans Bold"/>
              </a:rPr>
              <a:t>REVIEW AND REFLECT</a:t>
            </a:r>
          </a:p>
        </p:txBody>
      </p:sp>
      <p:sp>
        <p:nvSpPr>
          <p:cNvPr name="TextBox 19" id="19"/>
          <p:cNvSpPr txBox="true"/>
          <p:nvPr/>
        </p:nvSpPr>
        <p:spPr>
          <a:xfrm rot="0">
            <a:off x="2447520" y="7697619"/>
            <a:ext cx="13790363" cy="431800"/>
          </a:xfrm>
          <a:prstGeom prst="rect">
            <a:avLst/>
          </a:prstGeom>
        </p:spPr>
        <p:txBody>
          <a:bodyPr anchor="t" rtlCol="false" tIns="0" lIns="0" bIns="0" rIns="0">
            <a:spAutoFit/>
          </a:bodyPr>
          <a:lstStyle/>
          <a:p>
            <a:pPr algn="just">
              <a:lnSpc>
                <a:spcPts val="3500"/>
              </a:lnSpc>
            </a:pPr>
            <a:r>
              <a:rPr lang="en-US" sz="2500">
                <a:solidFill>
                  <a:srgbClr val="838A6B"/>
                </a:solidFill>
                <a:latin typeface="Clear Sans"/>
                <a:ea typeface="Clear Sans"/>
                <a:cs typeface="Clear Sans"/>
                <a:sym typeface="Clear Sans"/>
              </a:rPr>
              <a:t>Once the goal has been achieved (or a milestone reached), take time to review the outcomes.</a:t>
            </a:r>
          </a:p>
        </p:txBody>
      </p:sp>
    </p:spTree>
  </p:cSld>
  <p:clrMapOvr>
    <a:masterClrMapping/>
  </p:clrMapOvr>
  <p:transition spd="fast">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DAGxYzLsWnA</dc:identifier>
  <dcterms:modified xsi:type="dcterms:W3CDTF">2011-08-01T06:04:30Z</dcterms:modified>
  <cp:revision>1</cp:revision>
  <dc:title>Ethics Report</dc:title>
</cp:coreProperties>
</file>